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9" r:id="rId2"/>
    <p:sldId id="290" r:id="rId3"/>
    <p:sldId id="291" r:id="rId4"/>
    <p:sldId id="292" r:id="rId5"/>
    <p:sldId id="293" r:id="rId6"/>
    <p:sldId id="294" r:id="rId7"/>
    <p:sldId id="295" r:id="rId8"/>
    <p:sldId id="296" r:id="rId9"/>
  </p:sldIdLst>
  <p:sldSz cx="9144000" cy="6858000" type="screen4x3"/>
  <p:notesSz cx="6805613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02" autoAdjust="0"/>
    <p:restoredTop sz="93716" autoAdjust="0"/>
  </p:normalViewPr>
  <p:slideViewPr>
    <p:cSldViewPr>
      <p:cViewPr>
        <p:scale>
          <a:sx n="100" d="100"/>
          <a:sy n="100" d="100"/>
        </p:scale>
        <p:origin x="-230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9629" cy="49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1" tIns="45770" rIns="91541" bIns="4577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985" y="0"/>
            <a:ext cx="2949628" cy="49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1" tIns="45770" rIns="91541" bIns="4577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2055"/>
            <a:ext cx="2949629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1" tIns="45770" rIns="91541" bIns="4577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985" y="9442055"/>
            <a:ext cx="2949628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1" tIns="45770" rIns="91541" bIns="4577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F291E50-4510-4FD2-B3EE-07A0AE9EBDA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1062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629" cy="497285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396" y="0"/>
            <a:ext cx="2949629" cy="497285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4EA8032-C322-451F-9006-11F07B5BD37D}" type="datetimeFigureOut">
              <a:rPr lang="en-US"/>
              <a:pPr>
                <a:defRPr/>
              </a:pPr>
              <a:t>2/15/2013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1" tIns="45770" rIns="91541" bIns="45770" rtlCol="0" anchor="ctr"/>
          <a:lstStyle/>
          <a:p>
            <a:pPr lvl="0"/>
            <a:endParaRPr lang="en-NZ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821"/>
            <a:ext cx="5444490" cy="4472385"/>
          </a:xfrm>
          <a:prstGeom prst="rect">
            <a:avLst/>
          </a:prstGeom>
        </p:spPr>
        <p:txBody>
          <a:bodyPr vert="horz" lIns="91541" tIns="45770" rIns="91541" bIns="4577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NZ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40466"/>
            <a:ext cx="2949629" cy="497285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396" y="9440466"/>
            <a:ext cx="2949629" cy="497285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2AD65EA-55BA-4E92-8885-BD19C523B0BE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842158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74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A5406-9D48-4B76-A42E-AB52720C1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917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FA09D-5921-4342-A96C-75FA79A1D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2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D92E9-FF06-452F-B996-9680DF293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5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BA3DE-72F9-4E0A-89D6-E24C34AD8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51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3A818-4908-4CA1-A464-EDC5D9F3B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1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6DC6A-DA5A-450F-96E1-866F8261C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18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CBFC1-CB0C-4047-ACC9-390A7E0A4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92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EF107-9864-4E97-8687-03AA39645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46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22763-405E-4748-AD3E-9F652280B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06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D2D25-E12C-4EC9-9A5A-4B922D990A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962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300A91A-E9A1-4E2B-8B3C-AA18276AA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013450"/>
            <a:ext cx="9144000" cy="838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NZ"/>
          </a:p>
        </p:txBody>
      </p:sp>
      <p:pic>
        <p:nvPicPr>
          <p:cNvPr id="1034" name="Picture 9" descr="Nnzru _W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08965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019800"/>
            <a:ext cx="9144000" cy="838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NZ"/>
          </a:p>
        </p:txBody>
      </p:sp>
      <p:graphicFrame>
        <p:nvGraphicFramePr>
          <p:cNvPr id="1026" name="Object 13"/>
          <p:cNvGraphicFramePr>
            <a:graphicFrameLocks noChangeAspect="1"/>
          </p:cNvGraphicFramePr>
          <p:nvPr/>
        </p:nvGraphicFramePr>
        <p:xfrm>
          <a:off x="307975" y="6242050"/>
          <a:ext cx="60642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Photo Editor Photo" r:id="rId15" imgW="5753903" imgH="3877216" progId="MSPhotoEd.3">
                  <p:embed/>
                </p:oleObj>
              </mc:Choice>
              <mc:Fallback>
                <p:oleObj name="Photo Editor Photo" r:id="rId15" imgW="5753903" imgH="3877216" progId="MSPhotoEd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6242050"/>
                        <a:ext cx="606425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927" y="6123021"/>
            <a:ext cx="1802569" cy="6517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>
                <a:latin typeface="Arial" pitchFamily="34" charset="0"/>
                <a:cs typeface="Arial" pitchFamily="34" charset="0"/>
              </a:rPr>
              <a:t>Community Rugby </a:t>
            </a:r>
            <a:br>
              <a:rPr lang="en-NZ" b="1" dirty="0" smtClean="0">
                <a:latin typeface="Arial" pitchFamily="34" charset="0"/>
                <a:cs typeface="Arial" pitchFamily="34" charset="0"/>
              </a:rPr>
            </a:br>
            <a:r>
              <a:rPr lang="en-NZ" b="1" dirty="0" smtClean="0">
                <a:latin typeface="Arial" pitchFamily="34" charset="0"/>
                <a:cs typeface="Arial" pitchFamily="34" charset="0"/>
              </a:rPr>
              <a:t>2013 Refereeing Priorities</a:t>
            </a:r>
            <a:endParaRPr lang="en-N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400" dirty="0">
                <a:latin typeface="Calibri" pitchFamily="34" charset="0"/>
                <a:cs typeface="Calibri" pitchFamily="34" charset="0"/>
              </a:rPr>
              <a:t>Game and refereeing priorities in New Zealand in </a:t>
            </a:r>
            <a:r>
              <a:rPr lang="en-NZ" sz="2400" dirty="0" smtClean="0">
                <a:latin typeface="Calibri" pitchFamily="34" charset="0"/>
                <a:cs typeface="Calibri" pitchFamily="34" charset="0"/>
              </a:rPr>
              <a:t>2013 </a:t>
            </a:r>
            <a:r>
              <a:rPr lang="en-NZ" sz="2400" dirty="0">
                <a:latin typeface="Calibri" pitchFamily="34" charset="0"/>
                <a:cs typeface="Calibri" pitchFamily="34" charset="0"/>
              </a:rPr>
              <a:t>are similar to </a:t>
            </a:r>
            <a:r>
              <a:rPr lang="en-NZ" sz="2400" dirty="0" smtClean="0">
                <a:latin typeface="Calibri" pitchFamily="34" charset="0"/>
                <a:cs typeface="Calibri" pitchFamily="34" charset="0"/>
              </a:rPr>
              <a:t>2012</a:t>
            </a:r>
            <a:endParaRPr lang="en-NZ" sz="2400" dirty="0">
              <a:latin typeface="Calibri" pitchFamily="34" charset="0"/>
              <a:cs typeface="Calibri" pitchFamily="34" charset="0"/>
            </a:endParaRPr>
          </a:p>
          <a:p>
            <a:r>
              <a:rPr lang="en-NZ" sz="2400" dirty="0">
                <a:latin typeface="Calibri" pitchFamily="34" charset="0"/>
                <a:cs typeface="Calibri" pitchFamily="34" charset="0"/>
              </a:rPr>
              <a:t>Priorities are consistent with those advocated by the </a:t>
            </a:r>
            <a:r>
              <a:rPr lang="en-NZ" sz="2400" dirty="0" smtClean="0">
                <a:latin typeface="Calibri" pitchFamily="34" charset="0"/>
                <a:cs typeface="Calibri" pitchFamily="34" charset="0"/>
              </a:rPr>
              <a:t>IRB and being applied in the Investec Super Rugby competition</a:t>
            </a:r>
            <a:endParaRPr lang="en-NZ" sz="24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194785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Big 5 Game Needs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Application of the Global Law Trials</a:t>
            </a:r>
          </a:p>
          <a:p>
            <a:r>
              <a:rPr lang="en-NZ" dirty="0" smtClean="0"/>
              <a:t>Scrum Accuracy &amp; Completion</a:t>
            </a:r>
          </a:p>
          <a:p>
            <a:r>
              <a:rPr lang="en-NZ" dirty="0" smtClean="0"/>
              <a:t>Quick Ball at Tackle/Ruck</a:t>
            </a:r>
          </a:p>
          <a:p>
            <a:r>
              <a:rPr lang="en-NZ" dirty="0" smtClean="0"/>
              <a:t>Space on the Field – </a:t>
            </a:r>
            <a:r>
              <a:rPr lang="en-NZ" dirty="0" err="1" smtClean="0"/>
              <a:t>Offsides</a:t>
            </a:r>
            <a:endParaRPr lang="en-NZ" dirty="0" smtClean="0"/>
          </a:p>
          <a:p>
            <a:r>
              <a:rPr lang="en-NZ" dirty="0" smtClean="0"/>
              <a:t>Maul Formation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80915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Application of the Global Law Trials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A major focus for us all to get right</a:t>
            </a:r>
          </a:p>
          <a:p>
            <a:r>
              <a:rPr lang="en-NZ" dirty="0" smtClean="0"/>
              <a:t>The application of the Global Law Trials are fully covered in a separate session / presentation</a:t>
            </a:r>
          </a:p>
          <a:p>
            <a:r>
              <a:rPr lang="en-NZ" dirty="0" smtClean="0"/>
              <a:t>Some components where relevant, will be briefly covered as part of this presentation.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14692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4000" b="1" dirty="0" smtClean="0"/>
              <a:t>Scrum Accuracy &amp; Completion</a:t>
            </a:r>
            <a:endParaRPr lang="en-NZ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800" dirty="0" smtClean="0"/>
              <a:t>Referees to own scrum call. “Crouch”, “Touch”, “Set”.</a:t>
            </a:r>
          </a:p>
          <a:p>
            <a:r>
              <a:rPr lang="en-NZ" sz="2800" dirty="0" smtClean="0"/>
              <a:t>Ref to call “crouch” when both packs are ready. Locks in/flankers and No.8’s ready.</a:t>
            </a:r>
          </a:p>
          <a:p>
            <a:r>
              <a:rPr lang="en-NZ" sz="2800" dirty="0" smtClean="0"/>
              <a:t>Ref to require both packs to crouch on that call</a:t>
            </a:r>
          </a:p>
          <a:p>
            <a:r>
              <a:rPr lang="en-NZ" sz="2800" dirty="0" smtClean="0"/>
              <a:t>Touch – referees to require/see the touch</a:t>
            </a:r>
          </a:p>
          <a:p>
            <a:r>
              <a:rPr lang="en-NZ" sz="2800" dirty="0" smtClean="0"/>
              <a:t>Steadiness – this is key/trigger. Referee will only call “Set” if scrum is steady.</a:t>
            </a:r>
          </a:p>
          <a:p>
            <a:r>
              <a:rPr lang="en-NZ" sz="2800" dirty="0" smtClean="0"/>
              <a:t>Do not rush “Set” call. 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38607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4000" b="1" dirty="0" smtClean="0"/>
              <a:t>Scrum Accuracy &amp; Completion</a:t>
            </a:r>
            <a:br>
              <a:rPr lang="en-NZ" sz="4000" b="1" dirty="0" smtClean="0"/>
            </a:br>
            <a:r>
              <a:rPr lang="en-NZ" sz="4000" b="1" dirty="0" smtClean="0"/>
              <a:t>Practical Refereeing </a:t>
            </a:r>
            <a:endParaRPr lang="en-NZ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en-NZ" dirty="0" smtClean="0"/>
              <a:t>Referee is key driver to a successful engagement/completion.</a:t>
            </a:r>
          </a:p>
          <a:p>
            <a:r>
              <a:rPr lang="en-NZ" dirty="0" smtClean="0"/>
              <a:t>Must be a noticeable gap between calls of “Touch” &amp; “Set”. Aim for 1.</a:t>
            </a:r>
            <a:r>
              <a:rPr lang="en-NZ" sz="2400" dirty="0" smtClean="0"/>
              <a:t>5</a:t>
            </a:r>
            <a:r>
              <a:rPr lang="en-NZ" dirty="0" smtClean="0"/>
              <a:t> sec gap.</a:t>
            </a:r>
          </a:p>
          <a:p>
            <a:r>
              <a:rPr lang="en-NZ" dirty="0" smtClean="0"/>
              <a:t>Post hit/engagement. </a:t>
            </a:r>
          </a:p>
          <a:p>
            <a:pPr marL="0" indent="0">
              <a:buNone/>
            </a:pPr>
            <a:r>
              <a:rPr lang="en-NZ" sz="2400" dirty="0" smtClean="0"/>
              <a:t>     - Height above hips</a:t>
            </a:r>
          </a:p>
          <a:p>
            <a:pPr marL="0" indent="0">
              <a:buNone/>
            </a:pPr>
            <a:r>
              <a:rPr lang="en-NZ" sz="2400" dirty="0"/>
              <a:t> </a:t>
            </a:r>
            <a:r>
              <a:rPr lang="en-NZ" sz="2400" dirty="0" smtClean="0"/>
              <a:t>    - Legal bind (no TH on elbow)</a:t>
            </a:r>
          </a:p>
          <a:p>
            <a:pPr marL="0" indent="0">
              <a:buNone/>
            </a:pPr>
            <a:r>
              <a:rPr lang="en-NZ" sz="2400" dirty="0"/>
              <a:t> </a:t>
            </a:r>
            <a:r>
              <a:rPr lang="en-NZ" sz="2400" dirty="0" smtClean="0"/>
              <a:t>    - Get the TH straight</a:t>
            </a:r>
          </a:p>
          <a:p>
            <a:pPr marL="0" indent="0">
              <a:buNone/>
            </a:pPr>
            <a:r>
              <a:rPr lang="en-NZ" sz="2400" dirty="0"/>
              <a:t> </a:t>
            </a:r>
            <a:r>
              <a:rPr lang="en-NZ" sz="2400" dirty="0" smtClean="0"/>
              <a:t>    - No walking around by back 5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3389978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4000" b="1" dirty="0" smtClean="0"/>
              <a:t>Quick Ball at Tackle/Ruck</a:t>
            </a:r>
            <a:endParaRPr lang="en-NZ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en-NZ" sz="2800" b="1" dirty="0" smtClean="0"/>
              <a:t>Tackler</a:t>
            </a:r>
            <a:r>
              <a:rPr lang="en-NZ" sz="2800" dirty="0" smtClean="0"/>
              <a:t> – must roll clear quickly and not impede ball availability. Need to roll to side (east/west) and NOT onto opponents side.</a:t>
            </a:r>
          </a:p>
          <a:p>
            <a:r>
              <a:rPr lang="en-NZ" sz="2800" b="1" dirty="0" smtClean="0"/>
              <a:t>Tackler Assist</a:t>
            </a:r>
            <a:r>
              <a:rPr lang="en-NZ" sz="2800" dirty="0" smtClean="0"/>
              <a:t> – players need to clearly separate/release</a:t>
            </a:r>
          </a:p>
          <a:p>
            <a:r>
              <a:rPr lang="en-NZ" sz="2800" b="1" dirty="0" smtClean="0"/>
              <a:t>Taking out players in front of the ball. </a:t>
            </a:r>
            <a:r>
              <a:rPr lang="en-NZ" sz="2800" dirty="0" smtClean="0"/>
              <a:t>Deal with players taking space past the tackle and taking out defenders. Also players </a:t>
            </a:r>
            <a:r>
              <a:rPr lang="en-NZ" sz="2800" b="1" dirty="0" smtClean="0"/>
              <a:t>grabbing, holding, obstructing </a:t>
            </a:r>
            <a:r>
              <a:rPr lang="en-NZ" sz="2800" dirty="0" smtClean="0"/>
              <a:t>others. Difficult for a referee to manage – normally requires punitive action. </a:t>
            </a:r>
          </a:p>
          <a:p>
            <a:pPr marL="0" indent="0">
              <a:buNone/>
            </a:pPr>
            <a:endParaRPr lang="en-NZ" b="1" dirty="0"/>
          </a:p>
        </p:txBody>
      </p:sp>
    </p:spTree>
    <p:extLst>
      <p:ext uri="{BB962C8B-B14F-4D97-AF65-F5344CB8AC3E}">
        <p14:creationId xmlns:p14="http://schemas.microsoft.com/office/powerpoint/2010/main" val="3786087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4000" b="1" dirty="0" smtClean="0"/>
              <a:t>Space on the Field - </a:t>
            </a:r>
            <a:r>
              <a:rPr lang="en-NZ" sz="4000" b="1" dirty="0" err="1" smtClean="0"/>
              <a:t>Offsides</a:t>
            </a:r>
            <a:endParaRPr lang="en-NZ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680520"/>
          </a:xfrm>
        </p:spPr>
        <p:txBody>
          <a:bodyPr/>
          <a:lstStyle/>
          <a:p>
            <a:r>
              <a:rPr lang="en-NZ" sz="2800" dirty="0" smtClean="0"/>
              <a:t>Referee needs to establish standards early</a:t>
            </a:r>
          </a:p>
          <a:p>
            <a:r>
              <a:rPr lang="en-NZ" sz="2800" dirty="0" smtClean="0"/>
              <a:t>Do not over manage by communication – move quickly to sanctions if communication not effective </a:t>
            </a:r>
          </a:p>
          <a:p>
            <a:r>
              <a:rPr lang="en-NZ" sz="2800" b="1" dirty="0" smtClean="0"/>
              <a:t>Ruck</a:t>
            </a:r>
            <a:r>
              <a:rPr lang="en-NZ" sz="2800" dirty="0" smtClean="0"/>
              <a:t>: players to be </a:t>
            </a:r>
            <a:r>
              <a:rPr lang="en-NZ" sz="2800" b="1" dirty="0" smtClean="0"/>
              <a:t>behind</a:t>
            </a:r>
            <a:r>
              <a:rPr lang="en-NZ" sz="2800" dirty="0" smtClean="0"/>
              <a:t> offside line</a:t>
            </a:r>
          </a:p>
          <a:p>
            <a:r>
              <a:rPr lang="en-NZ" sz="2800" b="1" dirty="0" smtClean="0"/>
              <a:t>Players in front of kicker:  STOP </a:t>
            </a:r>
            <a:r>
              <a:rPr lang="en-NZ" sz="2800" dirty="0" smtClean="0"/>
              <a:t>means </a:t>
            </a:r>
            <a:r>
              <a:rPr lang="en-NZ" sz="2800" b="1" dirty="0" smtClean="0"/>
              <a:t>STOP</a:t>
            </a:r>
          </a:p>
          <a:p>
            <a:r>
              <a:rPr lang="en-NZ" sz="2800" b="1" dirty="0" smtClean="0"/>
              <a:t>Scrum &amp; Lineout: </a:t>
            </a:r>
            <a:r>
              <a:rPr lang="en-NZ" sz="2800" dirty="0" smtClean="0"/>
              <a:t>ensure defensive lines are held/enforced</a:t>
            </a:r>
            <a:endParaRPr lang="en-NZ" sz="2800" b="1" dirty="0"/>
          </a:p>
        </p:txBody>
      </p:sp>
    </p:spTree>
    <p:extLst>
      <p:ext uri="{BB962C8B-B14F-4D97-AF65-F5344CB8AC3E}">
        <p14:creationId xmlns:p14="http://schemas.microsoft.com/office/powerpoint/2010/main" val="2434326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/>
              <a:t>Maul Formation</a:t>
            </a: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464496"/>
          </a:xfrm>
        </p:spPr>
        <p:txBody>
          <a:bodyPr/>
          <a:lstStyle/>
          <a:p>
            <a:r>
              <a:rPr lang="en-NZ" sz="2800" dirty="0" smtClean="0"/>
              <a:t>Lineout lifters may not subsequently position themselves in front of catcher to obstruct defenders from contesting for ball or player in possession of ball.</a:t>
            </a:r>
          </a:p>
          <a:p>
            <a:r>
              <a:rPr lang="en-NZ" sz="2800" dirty="0" smtClean="0"/>
              <a:t>Defenders holding ball carrier up in general play is now a common tactic. Once maul is formed, all other players must join from the back/hindmost feet.</a:t>
            </a:r>
          </a:p>
          <a:p>
            <a:r>
              <a:rPr lang="en-NZ" sz="2800" dirty="0" smtClean="0"/>
              <a:t>Watch for players joining ‘late’, coming in from the side. </a:t>
            </a: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696484040"/>
      </p:ext>
    </p:extLst>
  </p:cSld>
  <p:clrMapOvr>
    <a:masterClrMapping/>
  </p:clrMapOvr>
</p:sld>
</file>

<file path=ppt/theme/theme1.xml><?xml version="1.0" encoding="utf-8"?>
<a:theme xmlns:a="http://schemas.openxmlformats.org/drawingml/2006/main" name="NZRU background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NZRU background</Template>
  <TotalTime>5303</TotalTime>
  <Words>455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NZRU background</vt:lpstr>
      <vt:lpstr>Photo Editor Photo</vt:lpstr>
      <vt:lpstr>Community Rugby  2013 Refereeing Priorities</vt:lpstr>
      <vt:lpstr>The Big 5 Game Needs</vt:lpstr>
      <vt:lpstr>Application of the Global Law Trials</vt:lpstr>
      <vt:lpstr>Scrum Accuracy &amp; Completion</vt:lpstr>
      <vt:lpstr>Scrum Accuracy &amp; Completion Practical Refereeing </vt:lpstr>
      <vt:lpstr>Quick Ball at Tackle/Ruck</vt:lpstr>
      <vt:lpstr>Space on the Field - Offsides</vt:lpstr>
      <vt:lpstr>Maul Formation</vt:lpstr>
    </vt:vector>
  </TitlesOfParts>
  <Company>NZRU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Rugby Plan 2008 – 2011 Review</dc:title>
  <dc:creator>Rachel Turner</dc:creator>
  <cp:lastModifiedBy>Trevor Howard</cp:lastModifiedBy>
  <cp:revision>86</cp:revision>
  <cp:lastPrinted>2012-07-01T23:30:55Z</cp:lastPrinted>
  <dcterms:created xsi:type="dcterms:W3CDTF">2012-05-18T03:30:53Z</dcterms:created>
  <dcterms:modified xsi:type="dcterms:W3CDTF">2013-02-15T02:25:55Z</dcterms:modified>
</cp:coreProperties>
</file>